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84" r:id="rId2"/>
    <p:sldId id="297" r:id="rId3"/>
    <p:sldId id="535" r:id="rId4"/>
    <p:sldId id="555" r:id="rId5"/>
    <p:sldId id="568" r:id="rId6"/>
    <p:sldId id="545" r:id="rId7"/>
    <p:sldId id="563" r:id="rId8"/>
    <p:sldId id="565" r:id="rId9"/>
    <p:sldId id="566" r:id="rId10"/>
    <p:sldId id="570" r:id="rId11"/>
    <p:sldId id="272" r:id="rId12"/>
    <p:sldId id="569" r:id="rId13"/>
    <p:sldId id="550" r:id="rId14"/>
    <p:sldId id="5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3"/>
    <p:restoredTop sz="96197"/>
  </p:normalViewPr>
  <p:slideViewPr>
    <p:cSldViewPr snapToGrid="0" snapToObjects="1">
      <p:cViewPr varScale="1">
        <p:scale>
          <a:sx n="119" d="100"/>
          <a:sy n="119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60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0330E-329B-1641-AAE3-63D654B9AE75}" type="datetimeFigureOut">
              <a:rPr lang="en-US" smtClean="0"/>
              <a:t>4/24/22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6E98C-EFB3-9244-A271-99FBB12E3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09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33006-3A43-3042-8BD4-3FCF75837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E8ECBA-99E5-B24F-912E-B2DBA77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F6E83-C269-1E4C-AE9D-A0C2E0F6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3F7BB-B792-9A48-A90B-E4D4A3BEA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7E655-F3DD-2C4D-A353-4245FEEF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B6AB8-3601-5A44-93B6-199C243B0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A928D0-912F-954D-B566-F75F41411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C10BA-D406-5A47-8C65-E4FC56E24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1A6F3-F6E9-3647-A6E3-18BFFA47B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44099-4E90-4446-8457-B2D958AF3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8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E7CFF2-5267-D346-B4D6-525B2ED95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C9D51-F56B-0B4E-A917-B674FF7D8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578FD-ED6C-C04D-A434-6EE50713A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8611D-8502-784A-BFED-EE7551C19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CD7AE-EB01-854D-BD43-BBAE97489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2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0C8D-1F3F-384B-BAEC-3555C2BE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B6949-5124-A248-9C73-72589CA2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54B91-F661-0A4B-8FBA-6DB1BE79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CB2AD-7441-CE4F-AAC1-43A2802C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758FE-D705-7F40-A8C1-B7D1C48C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39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A2D2-4C30-FD4D-8A80-1F39F14F2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0191C-4B65-EA4E-AD9C-DD841C92A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A294-FA17-FF48-8F89-7650DE4A5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98CDB-2A62-2D44-9B10-1709D3948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5AFCD-F15C-5F43-8B07-10CD872C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2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C0A3D-FC1E-5749-AB73-B3CC86F00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5D2AF-BEA6-844A-83BC-800B497A08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0299F-BE31-BD45-9DE7-48CABB583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27720-E02D-1A4D-B610-6BB7945A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96E43-0B38-6043-B049-DC6956BA1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B2ECE-2395-F84D-AAD3-0E633909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41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BCC-52EE-544E-851B-56A9FF36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E1FFE-B4AF-AD4E-B7EC-D8DBB6A97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FCCE0-BDC2-DE43-85B1-80055B0A09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0368E2-6CCA-E84B-AB48-215A7D13D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3CE907-4E46-6741-B557-0BF5FA3C8D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2BBC2B-53F4-B149-9BDE-99C0F0D98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8AA7CB-D062-5A40-B85E-8C148E1C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F2ABA0-DBA6-D041-9EA5-F5D071E55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8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8D51F-2689-444B-9D07-ACBAD8B4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5A6CC3-28B6-3746-B6FD-E94A778B2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C6C22E-2B14-3649-AAA9-289C48E6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01C9BB-05FA-9C44-A3AA-7171C69DA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62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089A83-AF00-7E47-84A3-920EF52A3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1FD56E-01DF-4B47-8BF8-C1EA43FE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A6A31-6156-B64E-9ABA-24DA8FE65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17DAF-9BA4-6C45-AE8E-B8D7C175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BEDD9-D8CE-254A-94C9-9883D7A02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34C24-2E06-934B-8864-E363C82C8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92D30-5EF1-5644-9BB4-7663BA6F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C1831-17A2-ED45-AC69-E5149DDA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DE546-903C-9849-A43F-9F89302F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17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B6442-3BDE-F64C-9EF1-425A2D84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B069E4-A779-334C-BBC2-CB861FC55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F84AB-1059-434C-B1BD-16697DE20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DCEA6-A042-E446-82BE-947C40B69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360DB-6367-954D-AF64-741EA4F08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86CA5-5F09-D64B-B963-5F498D0D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38DD42-E225-2949-8889-3E8C80CF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7DC53-7508-3841-B4F5-8C7D178E3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B4C7-6568-4C46-94CF-15F911C18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EE206-A443-5746-AF6E-898E3495BDB6}" type="datetimeFigureOut">
              <a:rPr lang="en-US" smtClean="0"/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F80BE-1529-8B43-9177-2845A398D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607DC-7C80-954F-AB50-BEAE33F32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65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12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0B38-D9A7-21A1-87BA-2E443E0BC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B8C88-4755-4B46-C2E3-7DEFC43CE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(limited) set of training points whose geometry is used to find the boundary are called “support vectors;” they support the inference of the position of the boundary.</a:t>
            </a:r>
          </a:p>
          <a:p>
            <a:r>
              <a:rPr lang="en-US" dirty="0"/>
              <a:t>The rule to combine training examples to construct the boundary can be more elaborate than separating hyperplane; the function that weights the training data is called the “kernel”</a:t>
            </a:r>
          </a:p>
          <a:p>
            <a:r>
              <a:rPr lang="en-US" dirty="0"/>
              <a:t>This technique can be adapted to implement fits like logistic regression and fits like KNN classifier.</a:t>
            </a:r>
          </a:p>
        </p:txBody>
      </p:sp>
    </p:spTree>
    <p:extLst>
      <p:ext uri="{BB962C8B-B14F-4D97-AF65-F5344CB8AC3E}">
        <p14:creationId xmlns:p14="http://schemas.microsoft.com/office/powerpoint/2010/main" val="1159950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products all-against-all columns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135" y="4885545"/>
            <a:ext cx="8990237" cy="14813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linear algebra product A</a:t>
            </a:r>
            <a:r>
              <a:rPr lang="en-US" baseline="30000" dirty="0"/>
              <a:t>T</a:t>
            </a:r>
            <a:r>
              <a:rPr lang="en-US" dirty="0"/>
              <a:t>A computes all-against-all IPs</a:t>
            </a:r>
          </a:p>
          <a:p>
            <a:r>
              <a:rPr lang="en-US" dirty="0"/>
              <a:t>This matrix has dimensions </a:t>
            </a:r>
            <a:r>
              <a:rPr lang="en-US" dirty="0" err="1"/>
              <a:t>r_features</a:t>
            </a:r>
            <a:r>
              <a:rPr lang="en-US" dirty="0"/>
              <a:t> x </a:t>
            </a:r>
            <a:r>
              <a:rPr lang="en-US" dirty="0" err="1"/>
              <a:t>r_features</a:t>
            </a:r>
            <a:r>
              <a:rPr lang="en-US" dirty="0"/>
              <a:t>.</a:t>
            </a:r>
          </a:p>
          <a:p>
            <a:r>
              <a:rPr lang="en-US" dirty="0"/>
              <a:t>Values (A</a:t>
            </a:r>
            <a:r>
              <a:rPr lang="en-US" baseline="30000" dirty="0"/>
              <a:t>T</a:t>
            </a:r>
            <a:r>
              <a:rPr lang="en-US" dirty="0"/>
              <a:t>A)</a:t>
            </a:r>
            <a:r>
              <a:rPr lang="en-US" baseline="-25000" dirty="0" err="1"/>
              <a:t>ij</a:t>
            </a:r>
            <a:r>
              <a:rPr lang="en-US" dirty="0"/>
              <a:t>  are inner products of column </a:t>
            </a:r>
            <a:r>
              <a:rPr lang="en-US" dirty="0" err="1"/>
              <a:t>i</a:t>
            </a:r>
            <a:r>
              <a:rPr lang="en-US" dirty="0"/>
              <a:t> and column j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3597012" y="2736105"/>
            <a:ext cx="1303256" cy="209996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960259" y="2338292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720922" y="3112364"/>
            <a:ext cx="240771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3335810" y="345768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4128252" y="2345519"/>
            <a:ext cx="240771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511EF2-5749-C249-8E1C-959EC680E819}"/>
              </a:ext>
            </a:extLst>
          </p:cNvPr>
          <p:cNvSpPr/>
          <p:nvPr/>
        </p:nvSpPr>
        <p:spPr>
          <a:xfrm>
            <a:off x="1004598" y="2695430"/>
            <a:ext cx="2064961" cy="127785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616C77-548D-D04D-B96A-441C93C72481}"/>
              </a:ext>
            </a:extLst>
          </p:cNvPr>
          <p:cNvSpPr/>
          <p:nvPr/>
        </p:nvSpPr>
        <p:spPr>
          <a:xfrm>
            <a:off x="6481850" y="2713969"/>
            <a:ext cx="1650931" cy="1685909"/>
          </a:xfrm>
          <a:prstGeom prst="rect">
            <a:avLst/>
          </a:prstGeom>
          <a:solidFill>
            <a:srgbClr val="FF94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  <a:r>
              <a:rPr lang="en-US" sz="2520" dirty="0">
                <a:latin typeface="Times" pitchFamily="2" charset="0"/>
              </a:rPr>
              <a:t>A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3B78C8-CC51-1F45-B28D-D4AA14525ED0}"/>
              </a:ext>
            </a:extLst>
          </p:cNvPr>
          <p:cNvSpPr txBox="1"/>
          <p:nvPr/>
        </p:nvSpPr>
        <p:spPr>
          <a:xfrm>
            <a:off x="6963021" y="2344608"/>
            <a:ext cx="333118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45BF90-BE74-354E-9A04-5B896AB1213C}"/>
              </a:ext>
            </a:extLst>
          </p:cNvPr>
          <p:cNvSpPr txBox="1"/>
          <p:nvPr/>
        </p:nvSpPr>
        <p:spPr>
          <a:xfrm>
            <a:off x="6000929" y="3114347"/>
            <a:ext cx="401064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F64CF7-0DC0-4041-B2C0-52152E340AE9}"/>
              </a:ext>
            </a:extLst>
          </p:cNvPr>
          <p:cNvSpPr/>
          <p:nvPr/>
        </p:nvSpPr>
        <p:spPr>
          <a:xfrm>
            <a:off x="5468601" y="2877362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401685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products all-against-all rows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6305" y="5447272"/>
            <a:ext cx="8349899" cy="1481327"/>
          </a:xfrm>
        </p:spPr>
        <p:txBody>
          <a:bodyPr>
            <a:normAutofit/>
          </a:bodyPr>
          <a:lstStyle/>
          <a:p>
            <a:r>
              <a:rPr lang="en-US" dirty="0"/>
              <a:t>This matrix has dimensions </a:t>
            </a:r>
            <a:r>
              <a:rPr lang="en-US" dirty="0" err="1"/>
              <a:t>n_samples</a:t>
            </a:r>
            <a:r>
              <a:rPr lang="en-US" dirty="0"/>
              <a:t> x </a:t>
            </a:r>
            <a:r>
              <a:rPr lang="en-US" dirty="0" err="1"/>
              <a:t>n_samples</a:t>
            </a:r>
            <a:r>
              <a:rPr lang="en-US" dirty="0"/>
              <a:t>.</a:t>
            </a:r>
          </a:p>
          <a:p>
            <a:r>
              <a:rPr lang="en-US" dirty="0"/>
              <a:t>Values (AA</a:t>
            </a:r>
            <a:r>
              <a:rPr lang="en-US" baseline="30000" dirty="0"/>
              <a:t>T</a:t>
            </a:r>
            <a:r>
              <a:rPr lang="en-US" dirty="0"/>
              <a:t>)</a:t>
            </a:r>
            <a:r>
              <a:rPr lang="en-US" baseline="-25000" dirty="0" err="1"/>
              <a:t>ij</a:t>
            </a:r>
            <a:r>
              <a:rPr lang="en-US" dirty="0"/>
              <a:t>  are inner products of row </a:t>
            </a:r>
            <a:r>
              <a:rPr lang="en-US" dirty="0" err="1"/>
              <a:t>i</a:t>
            </a:r>
            <a:r>
              <a:rPr lang="en-US" dirty="0"/>
              <a:t> and row j</a:t>
            </a:r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427249" y="2692442"/>
            <a:ext cx="1303256" cy="209996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4113824" y="226914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1901085" y="2345553"/>
            <a:ext cx="314510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1081447" y="3622571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5263000" y="3031576"/>
            <a:ext cx="314510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511EF2-5749-C249-8E1C-959EC680E819}"/>
              </a:ext>
            </a:extLst>
          </p:cNvPr>
          <p:cNvSpPr/>
          <p:nvPr/>
        </p:nvSpPr>
        <p:spPr>
          <a:xfrm>
            <a:off x="3216157" y="2605934"/>
            <a:ext cx="2064961" cy="127785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616C77-548D-D04D-B96A-441C93C72481}"/>
              </a:ext>
            </a:extLst>
          </p:cNvPr>
          <p:cNvSpPr/>
          <p:nvPr/>
        </p:nvSpPr>
        <p:spPr>
          <a:xfrm>
            <a:off x="6565506" y="2739609"/>
            <a:ext cx="2399714" cy="237308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3B78C8-CC51-1F45-B28D-D4AA14525ED0}"/>
              </a:ext>
            </a:extLst>
          </p:cNvPr>
          <p:cNvSpPr txBox="1"/>
          <p:nvPr/>
        </p:nvSpPr>
        <p:spPr>
          <a:xfrm>
            <a:off x="7596753" y="2372173"/>
            <a:ext cx="333118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45BF90-BE74-354E-9A04-5B896AB1213C}"/>
              </a:ext>
            </a:extLst>
          </p:cNvPr>
          <p:cNvSpPr txBox="1"/>
          <p:nvPr/>
        </p:nvSpPr>
        <p:spPr>
          <a:xfrm>
            <a:off x="6118215" y="3742424"/>
            <a:ext cx="401064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F64CF7-0DC0-4041-B2C0-52152E340AE9}"/>
              </a:ext>
            </a:extLst>
          </p:cNvPr>
          <p:cNvSpPr/>
          <p:nvPr/>
        </p:nvSpPr>
        <p:spPr>
          <a:xfrm>
            <a:off x="5468601" y="2877362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75190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4018414" y="4792173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60321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/>
          <p:nvPr/>
        </p:nvCxnSpPr>
        <p:spPr>
          <a:xfrm>
            <a:off x="5123543" y="2216589"/>
            <a:ext cx="25905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</p:cNvCxnSpPr>
          <p:nvPr/>
        </p:nvCxnSpPr>
        <p:spPr>
          <a:xfrm>
            <a:off x="5105258" y="5164629"/>
            <a:ext cx="1832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</p:spTree>
    <p:extLst>
      <p:ext uri="{BB962C8B-B14F-4D97-AF65-F5344CB8AC3E}">
        <p14:creationId xmlns:p14="http://schemas.microsoft.com/office/powerpoint/2010/main" val="441289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3056703" y="4699750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5835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  <a:p>
            <a:r>
              <a:rPr lang="en-US" sz="2400" dirty="0"/>
              <a:t>Iterating over n </a:t>
            </a:r>
          </a:p>
          <a:p>
            <a:r>
              <a:rPr lang="en-US" sz="2400" dirty="0"/>
              <a:t>is easier than iterating over 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5406360" y="2216589"/>
            <a:ext cx="2059201" cy="25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6080248" y="5063677"/>
            <a:ext cx="1251368" cy="22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D578FF3-431B-1F47-85BE-F29C6DBD1C91}"/>
              </a:ext>
            </a:extLst>
          </p:cNvPr>
          <p:cNvSpPr/>
          <p:nvPr/>
        </p:nvSpPr>
        <p:spPr>
          <a:xfrm>
            <a:off x="3189256" y="5939907"/>
            <a:ext cx="28909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Many dimensions must</a:t>
            </a:r>
          </a:p>
          <a:p>
            <a:r>
              <a:rPr lang="en-US" dirty="0"/>
              <a:t>be filled with information from prior /  regularization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242FA6-FDC4-B94D-8C5E-5522D9350276}"/>
              </a:ext>
            </a:extLst>
          </p:cNvPr>
          <p:cNvSpPr/>
          <p:nvPr/>
        </p:nvSpPr>
        <p:spPr>
          <a:xfrm>
            <a:off x="4305678" y="4406906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>
                <a:solidFill>
                  <a:schemeClr val="tx1"/>
                </a:solidFill>
              </a:rPr>
              <a:t>ℝ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en-US" sz="4400" baseline="30000" dirty="0">
                <a:solidFill>
                  <a:schemeClr val="tx1"/>
                </a:solidFill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70016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64EB8-6EB9-BA49-9A78-2CC5976E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Office hours 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BFED5-1DCE-3149-A69C-617365422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•office hours Monday 2pm (WT, zoom + </a:t>
            </a:r>
            <a:r>
              <a:rPr lang="en-US" dirty="0" err="1"/>
              <a:t>Crerar</a:t>
            </a:r>
            <a:r>
              <a:rPr lang="en-US" dirty="0"/>
              <a:t> 356) </a:t>
            </a:r>
          </a:p>
          <a:p>
            <a:r>
              <a:rPr lang="en-US" dirty="0"/>
              <a:t>•office hours Wednesday 2pm (</a:t>
            </a:r>
            <a:r>
              <a:rPr lang="en-US" dirty="0" err="1"/>
              <a:t>Jiacheng</a:t>
            </a:r>
            <a:r>
              <a:rPr lang="en-US" dirty="0"/>
              <a:t>, zoom)</a:t>
            </a:r>
          </a:p>
          <a:p>
            <a:r>
              <a:rPr lang="en-US" dirty="0"/>
              <a:t>•office hours Thursday 2pm (Sherry, zoom)</a:t>
            </a:r>
          </a:p>
          <a:p>
            <a:r>
              <a:rPr lang="en-US" dirty="0"/>
              <a:t>•office hours Friday 2pm (WT, </a:t>
            </a:r>
            <a:r>
              <a:rPr lang="en-US" dirty="0" err="1"/>
              <a:t>Crerar</a:t>
            </a:r>
            <a:r>
              <a:rPr lang="en-US" dirty="0"/>
              <a:t> 257)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24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optimization paradigm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1" y="2900855"/>
            <a:ext cx="9867035" cy="443124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655306" y="4692346"/>
            <a:ext cx="863086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655306" y="5789673"/>
            <a:ext cx="497299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8104569" y="2364517"/>
            <a:ext cx="34729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" pitchFamily="2" charset="0"/>
              </a:rPr>
              <a:t>θ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9966184" y="5091991"/>
            <a:ext cx="1654037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/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3600" dirty="0">
                    <a:latin typeface="Times" pitchFamily="2" charset="0"/>
                  </a:rPr>
                  <a:t>= </a:t>
                </a:r>
                <a:r>
                  <a:rPr lang="en-US" sz="3600" dirty="0" err="1">
                    <a:latin typeface="Times" pitchFamily="2" charset="0"/>
                  </a:rPr>
                  <a:t>argmin</a:t>
                </a:r>
                <a:r>
                  <a:rPr lang="en-US" sz="3600" dirty="0">
                    <a:latin typeface="Times" pitchFamily="2" charset="0"/>
                  </a:rPr>
                  <a:t> </a:t>
                </a:r>
                <a:r>
                  <a:rPr lang="en-US" sz="3600" baseline="-250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  L ( </a:t>
                </a:r>
                <a:r>
                  <a:rPr lang="en-US" sz="36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,  X,  Y )   </a:t>
                </a:r>
                <a:endParaRPr lang="en-US" sz="36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  <a:blipFill>
                <a:blip r:embed="rId4"/>
                <a:stretch>
                  <a:fillRect l="-1382" t="-9259" r="-2304" b="-351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/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blipFill>
                <a:blip r:embed="rId5"/>
                <a:stretch>
                  <a:fillRect t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761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6664570" y="2253017"/>
            <a:ext cx="931896" cy="1754464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5" y="3213975"/>
            <a:ext cx="901407" cy="3924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5" y="2881576"/>
            <a:ext cx="901407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5" y="2568468"/>
            <a:ext cx="901407" cy="392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5" y="2266654"/>
            <a:ext cx="901407" cy="3924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540650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p)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668545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478769" y="4408199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p)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7320" y="2232459"/>
            <a:ext cx="417250" cy="17544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1721" y="2232460"/>
            <a:ext cx="404320" cy="175446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7729" y="2232460"/>
            <a:ext cx="404320" cy="175446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8245" y="2232459"/>
            <a:ext cx="349721" cy="1754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548D3A9-D255-1A43-AEE8-836204B18DAF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277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80660" y="182723"/>
            <a:ext cx="24442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Features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268113" y="379015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Class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6664570" y="2253017"/>
            <a:ext cx="931896" cy="1754464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5" y="3213975"/>
            <a:ext cx="901407" cy="3924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5" y="2881576"/>
            <a:ext cx="901407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5" y="2568468"/>
            <a:ext cx="901407" cy="392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5" y="2266654"/>
            <a:ext cx="901407" cy="3924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540650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p)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668545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478769" y="4408199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p)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7320" y="2232459"/>
            <a:ext cx="417250" cy="17544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1721" y="2232460"/>
            <a:ext cx="404320" cy="175446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7729" y="2232460"/>
            <a:ext cx="404320" cy="175446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8245" y="2232459"/>
            <a:ext cx="349721" cy="1754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548D3A9-D255-1A43-AEE8-836204B18DAF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AE5BED86-9DCE-52AE-F2A1-13AADC5EFADC}"/>
              </a:ext>
            </a:extLst>
          </p:cNvPr>
          <p:cNvSpPr txBox="1">
            <a:spLocks/>
          </p:cNvSpPr>
          <p:nvPr/>
        </p:nvSpPr>
        <p:spPr>
          <a:xfrm rot="16200000">
            <a:off x="5365622" y="2744283"/>
            <a:ext cx="1961243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n samples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6C03DECF-7CF2-D238-18ED-5530ECFEAA53}"/>
              </a:ext>
            </a:extLst>
          </p:cNvPr>
          <p:cNvSpPr txBox="1">
            <a:spLocks/>
          </p:cNvSpPr>
          <p:nvPr/>
        </p:nvSpPr>
        <p:spPr>
          <a:xfrm>
            <a:off x="6523919" y="1584538"/>
            <a:ext cx="1369345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p classes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BB0D6984-C8AE-354A-FD60-48A18A6A4376}"/>
              </a:ext>
            </a:extLst>
          </p:cNvPr>
          <p:cNvSpPr txBox="1">
            <a:spLocks/>
          </p:cNvSpPr>
          <p:nvPr/>
        </p:nvSpPr>
        <p:spPr>
          <a:xfrm>
            <a:off x="8568647" y="1607270"/>
            <a:ext cx="1563536" cy="670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r features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EF62BD9A-805B-CE3B-EE19-C278F1066900}"/>
              </a:ext>
            </a:extLst>
          </p:cNvPr>
          <p:cNvSpPr txBox="1">
            <a:spLocks/>
          </p:cNvSpPr>
          <p:nvPr/>
        </p:nvSpPr>
        <p:spPr>
          <a:xfrm>
            <a:off x="10423652" y="1589213"/>
            <a:ext cx="1563536" cy="670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p classes</a:t>
            </a:r>
          </a:p>
        </p:txBody>
      </p:sp>
    </p:spTree>
    <p:extLst>
      <p:ext uri="{BB962C8B-B14F-4D97-AF65-F5344CB8AC3E}">
        <p14:creationId xmlns:p14="http://schemas.microsoft.com/office/powerpoint/2010/main" val="1119546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Maximum-margin line of thinking…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F6DC7057-61ED-5C0D-929B-E67688E2CA78}"/>
              </a:ext>
            </a:extLst>
          </p:cNvPr>
          <p:cNvSpPr txBox="1">
            <a:spLocks/>
          </p:cNvSpPr>
          <p:nvPr/>
        </p:nvSpPr>
        <p:spPr>
          <a:xfrm>
            <a:off x="8847815" y="1600492"/>
            <a:ext cx="3324320" cy="5257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There will be a minimum value of the margin that “works” – minimum linear-classification error on the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605148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BC3EDA-2289-BDA3-743B-922242B52160}"/>
              </a:ext>
            </a:extLst>
          </p:cNvPr>
          <p:cNvCxnSpPr>
            <a:cxnSpLocks/>
          </p:cNvCxnSpPr>
          <p:nvPr/>
        </p:nvCxnSpPr>
        <p:spPr>
          <a:xfrm flipV="1">
            <a:off x="1466193" y="4284517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A09801-6116-8B6F-FF2A-49DCE5605002}"/>
              </a:ext>
            </a:extLst>
          </p:cNvPr>
          <p:cNvCxnSpPr>
            <a:cxnSpLocks/>
          </p:cNvCxnSpPr>
          <p:nvPr/>
        </p:nvCxnSpPr>
        <p:spPr>
          <a:xfrm flipV="1">
            <a:off x="1261241" y="3619260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703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BC3EDA-2289-BDA3-743B-922242B52160}"/>
              </a:ext>
            </a:extLst>
          </p:cNvPr>
          <p:cNvCxnSpPr>
            <a:cxnSpLocks/>
          </p:cNvCxnSpPr>
          <p:nvPr/>
        </p:nvCxnSpPr>
        <p:spPr>
          <a:xfrm flipV="1">
            <a:off x="1466193" y="4555898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A09801-6116-8B6F-FF2A-49DCE5605002}"/>
              </a:ext>
            </a:extLst>
          </p:cNvPr>
          <p:cNvCxnSpPr>
            <a:cxnSpLocks/>
          </p:cNvCxnSpPr>
          <p:nvPr/>
        </p:nvCxnSpPr>
        <p:spPr>
          <a:xfrm flipV="1">
            <a:off x="1142907" y="3349097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56A07A96-9764-2C5A-4C79-37EE5DFB3641}"/>
              </a:ext>
            </a:extLst>
          </p:cNvPr>
          <p:cNvSpPr txBox="1">
            <a:spLocks/>
          </p:cNvSpPr>
          <p:nvPr/>
        </p:nvSpPr>
        <p:spPr>
          <a:xfrm>
            <a:off x="8847815" y="1600492"/>
            <a:ext cx="3324320" cy="5257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Larger values of the margin will include more points.</a:t>
            </a:r>
          </a:p>
          <a:p>
            <a:endParaRPr lang="en-US" dirty="0"/>
          </a:p>
          <a:p>
            <a:r>
              <a:rPr lang="en-US" dirty="0"/>
              <a:t>Number of points… function of margin parameter </a:t>
            </a:r>
          </a:p>
        </p:txBody>
      </p:sp>
    </p:spTree>
    <p:extLst>
      <p:ext uri="{BB962C8B-B14F-4D97-AF65-F5344CB8AC3E}">
        <p14:creationId xmlns:p14="http://schemas.microsoft.com/office/powerpoint/2010/main" val="3832970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61852-2565-4BC3-74E3-1EDE41D1D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elided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18F23-BA3D-22EA-949B-B4A2F965A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optimization that produces the soft-margin maximum-discrimination line (hyperplane) depends on the training points: features and class identity</a:t>
            </a:r>
          </a:p>
          <a:p>
            <a:r>
              <a:rPr lang="en-US" dirty="0"/>
              <a:t>Usually doesn’t depend on all of them</a:t>
            </a:r>
          </a:p>
          <a:p>
            <a:r>
              <a:rPr lang="en-US" dirty="0"/>
              <a:t>Number of points considered depends on margin parameter</a:t>
            </a:r>
          </a:p>
          <a:p>
            <a:r>
              <a:rPr lang="en-US" dirty="0"/>
              <a:t>Depends on training data only through the values of x</a:t>
            </a:r>
            <a:r>
              <a:rPr lang="en-US" baseline="-25000" dirty="0"/>
              <a:t>i</a:t>
            </a:r>
            <a:r>
              <a:rPr lang="en-US" dirty="0"/>
              <a:t> dot </a:t>
            </a:r>
            <a:r>
              <a:rPr lang="en-US" dirty="0" err="1"/>
              <a:t>x</a:t>
            </a:r>
            <a:r>
              <a:rPr lang="en-US" baseline="-25000" dirty="0" err="1"/>
              <a:t>j</a:t>
            </a:r>
            <a:r>
              <a:rPr lang="en-US" dirty="0"/>
              <a:t> !!!!</a:t>
            </a:r>
          </a:p>
        </p:txBody>
      </p:sp>
    </p:spTree>
    <p:extLst>
      <p:ext uri="{BB962C8B-B14F-4D97-AF65-F5344CB8AC3E}">
        <p14:creationId xmlns:p14="http://schemas.microsoft.com/office/powerpoint/2010/main" val="848859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4219</TotalTime>
  <Words>559</Words>
  <Application>Microsoft Macintosh PowerPoint</Application>
  <PresentationFormat>Widescreen</PresentationFormat>
  <Paragraphs>162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12</vt:lpstr>
      <vt:lpstr>Office hours reminder</vt:lpstr>
      <vt:lpstr>The optimization paradigm</vt:lpstr>
      <vt:lpstr>PowerPoint Presentation</vt:lpstr>
      <vt:lpstr>PowerPoint Presentation</vt:lpstr>
      <vt:lpstr>Maximum-margin line of thinking… </vt:lpstr>
      <vt:lpstr>PowerPoint Presentation</vt:lpstr>
      <vt:lpstr>PowerPoint Presentation</vt:lpstr>
      <vt:lpstr>Math elided</vt:lpstr>
      <vt:lpstr>Support Vector Machine</vt:lpstr>
      <vt:lpstr>Inner products all-against-all columns</vt:lpstr>
      <vt:lpstr>Inner products all-against-all rows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08 linear discrimination</dc:title>
  <dc:creator>Will Trimble</dc:creator>
  <cp:lastModifiedBy>Will Trimble</cp:lastModifiedBy>
  <cp:revision>8</cp:revision>
  <dcterms:created xsi:type="dcterms:W3CDTF">2022-04-12T13:09:29Z</dcterms:created>
  <dcterms:modified xsi:type="dcterms:W3CDTF">2022-04-25T15:25:53Z</dcterms:modified>
</cp:coreProperties>
</file>

<file path=docProps/thumbnail.jpeg>
</file>